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273" r:id="rId3"/>
    <p:sldId id="275" r:id="rId4"/>
    <p:sldId id="276" r:id="rId5"/>
    <p:sldId id="303" r:id="rId6"/>
    <p:sldId id="263" r:id="rId7"/>
    <p:sldId id="261" r:id="rId8"/>
    <p:sldId id="262" r:id="rId9"/>
    <p:sldId id="259" r:id="rId10"/>
    <p:sldId id="260" r:id="rId11"/>
    <p:sldId id="272" r:id="rId12"/>
    <p:sldId id="291" r:id="rId13"/>
    <p:sldId id="302" r:id="rId14"/>
    <p:sldId id="288" r:id="rId15"/>
    <p:sldId id="294" r:id="rId16"/>
    <p:sldId id="280" r:id="rId17"/>
    <p:sldId id="271" r:id="rId18"/>
    <p:sldId id="295" r:id="rId19"/>
    <p:sldId id="296" r:id="rId20"/>
    <p:sldId id="297" r:id="rId21"/>
    <p:sldId id="298" r:id="rId22"/>
    <p:sldId id="299" r:id="rId23"/>
    <p:sldId id="300" r:id="rId24"/>
    <p:sldId id="269" r:id="rId25"/>
    <p:sldId id="307" r:id="rId26"/>
    <p:sldId id="309" r:id="rId27"/>
    <p:sldId id="274" r:id="rId28"/>
    <p:sldId id="292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CEE75-EEEF-4252-A1FE-DDA9627D2BB8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F1B66-AE60-48EC-A27B-7C57465F21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9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132FB-AE24-4D12-BF94-276DFC8E425B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FDF2C-E41E-4DC7-9ACA-C2C658BD2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62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8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0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69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1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4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4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5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0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F0624-D09A-4EC5-A703-79E3F328DBA0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8A2E-D6FA-459D-A77A-152A9439F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19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epraise.co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oodlandsschool.org/pa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fic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outu.be/l2frSVAPPI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21robertse@woodlandsschool.essex.sch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ro@woodlandsschool.essex.sch.u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oIxR1D-MNc" TargetMode="External"/><Relationship Id="rId4" Type="http://schemas.openxmlformats.org/officeDocument/2006/relationships/hyperlink" Target="https://youtu.be/l2frSVAPPI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10" y="1196752"/>
            <a:ext cx="8640960" cy="4824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b="1" u="sng" dirty="0"/>
              <a:t>Welcome to Woodlands School</a:t>
            </a:r>
          </a:p>
          <a:p>
            <a:pPr marL="0" indent="0" algn="ctr">
              <a:buNone/>
            </a:pP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11E45-1991-4CCD-B2A7-59DF4F9902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264696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03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024" y="195784"/>
            <a:ext cx="4225629" cy="998984"/>
          </a:xfrm>
        </p:spPr>
        <p:txBody>
          <a:bodyPr/>
          <a:lstStyle/>
          <a:p>
            <a:r>
              <a:rPr lang="en-GB" b="1" u="sng" dirty="0"/>
              <a:t>Late Detention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189" y="1190765"/>
            <a:ext cx="8229600" cy="3240360"/>
          </a:xfrm>
        </p:spPr>
        <p:txBody>
          <a:bodyPr>
            <a:normAutofit/>
          </a:bodyPr>
          <a:lstStyle/>
          <a:p>
            <a:r>
              <a:rPr lang="en-GB" sz="2400" dirty="0"/>
              <a:t>If pupils after 8.45am, their name will be recorded by one of our Attendance Officers and  they will be sat a </a:t>
            </a:r>
            <a:r>
              <a:rPr lang="en-GB" sz="2400" b="1" dirty="0"/>
              <a:t>same day </a:t>
            </a:r>
            <a:r>
              <a:rPr lang="en-GB" sz="2400" dirty="0"/>
              <a:t>15 minute detention from 3-3.15pm. </a:t>
            </a:r>
          </a:p>
          <a:p>
            <a:r>
              <a:rPr lang="en-GB" sz="2400" dirty="0"/>
              <a:t>If pupils fail to attend the 15 minute detention this will be escalated to a 30 minute detention the following day. Repeated non-engagement with late detentions will escalate to 1 and 2 hour sanctions and inclusions where necessary. </a:t>
            </a:r>
            <a:r>
              <a:rPr lang="en-GB" sz="2400" b="1" dirty="0"/>
              <a:t>Parents will be notified by the school. </a:t>
            </a:r>
            <a:r>
              <a:rPr lang="en-GB" sz="24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88640"/>
            <a:ext cx="4122163" cy="8640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14D410-79AF-492A-A5C0-3174A93A222A}"/>
              </a:ext>
            </a:extLst>
          </p:cNvPr>
          <p:cNvSpPr txBox="1"/>
          <p:nvPr/>
        </p:nvSpPr>
        <p:spPr>
          <a:xfrm>
            <a:off x="532188" y="4498736"/>
            <a:ext cx="8360291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pupils arrive late to lesson, minutes will be accumulated throughout the day and pupils will make back the time at the end of the school day from 3pm.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i="1" dirty="0"/>
              <a:t>Punctuality is an important life skill!</a:t>
            </a:r>
          </a:p>
        </p:txBody>
      </p:sp>
    </p:spTree>
    <p:extLst>
      <p:ext uri="{BB962C8B-B14F-4D97-AF65-F5344CB8AC3E}">
        <p14:creationId xmlns:p14="http://schemas.microsoft.com/office/powerpoint/2010/main" val="161849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66488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 err="1"/>
              <a:t>ePraise</a:t>
            </a:r>
            <a:r>
              <a:rPr lang="en-GB" b="1" u="sng" dirty="0"/>
              <a:t> Reward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348880"/>
            <a:ext cx="8640960" cy="417646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Our </a:t>
            </a:r>
            <a:r>
              <a:rPr lang="en-GB" b="1" dirty="0"/>
              <a:t>online reward system </a:t>
            </a:r>
            <a:r>
              <a:rPr lang="en-GB" dirty="0">
                <a:hlinkClick r:id="rId2"/>
              </a:rPr>
              <a:t>www.epraise.co.uk</a:t>
            </a:r>
            <a:r>
              <a:rPr lang="en-GB" dirty="0"/>
              <a:t> or via the app</a:t>
            </a:r>
          </a:p>
          <a:p>
            <a:endParaRPr lang="en-GB" dirty="0"/>
          </a:p>
          <a:p>
            <a:r>
              <a:rPr lang="en-GB" dirty="0"/>
              <a:t>Awarded reward points for </a:t>
            </a:r>
            <a:r>
              <a:rPr lang="en-GB" b="1" dirty="0"/>
              <a:t>Aspiration, Resilience, Opportunity and Excellence </a:t>
            </a:r>
          </a:p>
          <a:p>
            <a:endParaRPr lang="en-GB" b="1" dirty="0"/>
          </a:p>
          <a:p>
            <a:r>
              <a:rPr lang="en-GB" dirty="0" err="1"/>
              <a:t>ePraise</a:t>
            </a:r>
            <a:r>
              <a:rPr lang="en-GB" dirty="0"/>
              <a:t> points will be awarded to all aspects of school life; </a:t>
            </a:r>
            <a:r>
              <a:rPr lang="en-GB" b="1" dirty="0"/>
              <a:t>attendance</a:t>
            </a:r>
            <a:r>
              <a:rPr lang="en-GB" dirty="0"/>
              <a:t>, </a:t>
            </a:r>
            <a:r>
              <a:rPr lang="en-GB" b="1" dirty="0"/>
              <a:t>positive behaviour </a:t>
            </a:r>
            <a:r>
              <a:rPr lang="en-GB" dirty="0"/>
              <a:t>in &amp; out of the classroom, </a:t>
            </a:r>
            <a:r>
              <a:rPr lang="en-GB" b="1" dirty="0"/>
              <a:t>effort</a:t>
            </a:r>
            <a:r>
              <a:rPr lang="en-GB" dirty="0"/>
              <a:t> &amp; </a:t>
            </a:r>
            <a:r>
              <a:rPr lang="en-GB" b="1" dirty="0"/>
              <a:t>attainment</a:t>
            </a:r>
            <a:r>
              <a:rPr lang="en-GB" dirty="0"/>
              <a:t> in lessons, participation in </a:t>
            </a:r>
            <a:r>
              <a:rPr lang="en-GB" b="1" dirty="0"/>
              <a:t>extra-curricular opportunities </a:t>
            </a:r>
            <a:r>
              <a:rPr lang="en-GB" dirty="0"/>
              <a:t>(clubs, pupils leadership roles,  trips &amp; visits)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>
                <a:cs typeface="Calibri" panose="020F0502020204030204"/>
              </a:rPr>
              <a:t>Bronze, Silver and Gold </a:t>
            </a:r>
            <a:r>
              <a:rPr lang="en-GB" b="1" dirty="0">
                <a:cs typeface="Calibri" panose="020F0502020204030204"/>
              </a:rPr>
              <a:t>AROE badges </a:t>
            </a:r>
            <a:r>
              <a:rPr lang="en-GB" dirty="0">
                <a:cs typeface="Calibri" panose="020F0502020204030204"/>
              </a:rPr>
              <a:t>can also be achieved alongside our </a:t>
            </a:r>
            <a:r>
              <a:rPr lang="en-GB" b="1" dirty="0">
                <a:cs typeface="Calibri" panose="020F0502020204030204"/>
              </a:rPr>
              <a:t>Cultural Capital Badge</a:t>
            </a:r>
          </a:p>
          <a:p>
            <a:pPr>
              <a:buAutoNum type="arabicPeriod"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5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en-GB" b="1" u="sng" dirty="0"/>
              <a:t>House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1" cy="4680520"/>
          </a:xfrm>
        </p:spPr>
        <p:txBody>
          <a:bodyPr>
            <a:normAutofit fontScale="85000" lnSpcReduction="10000"/>
          </a:bodyPr>
          <a:lstStyle/>
          <a:p>
            <a:r>
              <a:rPr lang="en-GB" sz="2400" b="1" dirty="0"/>
              <a:t>Top universities: </a:t>
            </a:r>
            <a:r>
              <a:rPr lang="en-GB" sz="2400" dirty="0"/>
              <a:t>Oxford, Cambridge, St Andrews, Durham, Loughborough &amp; Bath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7A1 &amp; 7R1 – </a:t>
            </a:r>
            <a:r>
              <a:rPr lang="en-GB" sz="2400" b="1" dirty="0"/>
              <a:t>University of Oxford</a:t>
            </a:r>
          </a:p>
          <a:p>
            <a:r>
              <a:rPr lang="en-GB" sz="2400" dirty="0"/>
              <a:t>7A2 &amp; 7R2 – </a:t>
            </a:r>
            <a:r>
              <a:rPr lang="en-GB" sz="2400" b="1" dirty="0"/>
              <a:t>University of Cambridge</a:t>
            </a:r>
          </a:p>
          <a:p>
            <a:r>
              <a:rPr lang="en-GB" sz="2400" dirty="0"/>
              <a:t>7A3 &amp; 7R3 – </a:t>
            </a:r>
            <a:r>
              <a:rPr lang="en-GB" sz="2400" b="1" dirty="0"/>
              <a:t>University of St Andrews</a:t>
            </a:r>
          </a:p>
          <a:p>
            <a:r>
              <a:rPr lang="en-GB" sz="2400" dirty="0"/>
              <a:t>7A4 &amp; 7R4 – </a:t>
            </a:r>
            <a:r>
              <a:rPr lang="en-GB" sz="2400" b="1" dirty="0"/>
              <a:t>Durham University</a:t>
            </a:r>
          </a:p>
          <a:p>
            <a:r>
              <a:rPr lang="en-GB" sz="2400" dirty="0"/>
              <a:t>7A5 &amp; 7R5 – </a:t>
            </a:r>
            <a:r>
              <a:rPr lang="en-GB" sz="2400" b="1" dirty="0"/>
              <a:t>Loughborough University</a:t>
            </a:r>
          </a:p>
          <a:p>
            <a:r>
              <a:rPr lang="en-GB" sz="2400" dirty="0"/>
              <a:t>7A6 &amp; 7R6 – </a:t>
            </a:r>
            <a:r>
              <a:rPr lang="en-GB" sz="2400" b="1" dirty="0"/>
              <a:t>University of Bath</a:t>
            </a:r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There will be a house captain and 2 deputy house captains in each year group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Competitions between houses will take place during curriculum lessons throughout the year, and also through sports day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2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1294"/>
            <a:ext cx="8229600" cy="864096"/>
          </a:xfrm>
        </p:spPr>
        <p:txBody>
          <a:bodyPr>
            <a:normAutofit/>
          </a:bodyPr>
          <a:lstStyle/>
          <a:p>
            <a:r>
              <a:rPr lang="en-GB" b="1" u="sng" dirty="0"/>
              <a:t>Literacy: DEAR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32" y="1895391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Throughout years 7 to 9, pupils will take part in DEAR time – Drop Everything and Read.</a:t>
            </a:r>
          </a:p>
          <a:p>
            <a:r>
              <a:rPr lang="en-GB" dirty="0"/>
              <a:t>This will take place once a week, for 20 minutes in the timetabled lesson.</a:t>
            </a:r>
          </a:p>
          <a:p>
            <a:r>
              <a:rPr lang="en-GB" dirty="0"/>
              <a:t>All pupils are expected to read their reading book brought in with them.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8B8D35-D60C-F01C-1B14-B722E5B11B26}"/>
              </a:ext>
            </a:extLst>
          </p:cNvPr>
          <p:cNvGraphicFramePr>
            <a:graphicFrameLocks/>
          </p:cNvGraphicFramePr>
          <p:nvPr/>
        </p:nvGraphicFramePr>
        <p:xfrm>
          <a:off x="4705673" y="1895390"/>
          <a:ext cx="4114800" cy="4629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357670215"/>
                    </a:ext>
                  </a:extLst>
                </a:gridCol>
              </a:tblGrid>
              <a:tr h="661422">
                <a:tc>
                  <a:txBody>
                    <a:bodyPr/>
                    <a:lstStyle/>
                    <a:p>
                      <a:r>
                        <a:rPr lang="en-GB" sz="2000" u="sng" dirty="0"/>
                        <a:t>Date and lesson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41544517"/>
                  </a:ext>
                </a:extLst>
              </a:tr>
              <a:tr h="661422">
                <a:tc>
                  <a:txBody>
                    <a:bodyPr/>
                    <a:lstStyle/>
                    <a:p>
                      <a:r>
                        <a:rPr lang="en-GB" sz="2000" dirty="0"/>
                        <a:t>Monday 12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September – Period 1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13832527"/>
                  </a:ext>
                </a:extLst>
              </a:tr>
              <a:tr h="661422">
                <a:tc>
                  <a:txBody>
                    <a:bodyPr/>
                    <a:lstStyle/>
                    <a:p>
                      <a:r>
                        <a:rPr lang="en-GB" sz="2000" dirty="0"/>
                        <a:t>Monday 19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September – Period 2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71212092"/>
                  </a:ext>
                </a:extLst>
              </a:tr>
              <a:tr h="661422">
                <a:tc>
                  <a:txBody>
                    <a:bodyPr/>
                    <a:lstStyle/>
                    <a:p>
                      <a:r>
                        <a:rPr lang="en-GB" sz="2000" dirty="0"/>
                        <a:t>Monday 26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September – Period 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29930996"/>
                  </a:ext>
                </a:extLst>
              </a:tr>
              <a:tr h="661422">
                <a:tc>
                  <a:txBody>
                    <a:bodyPr/>
                    <a:lstStyle/>
                    <a:p>
                      <a:r>
                        <a:rPr lang="en-GB" sz="2000" dirty="0"/>
                        <a:t>Monday 3</a:t>
                      </a:r>
                      <a:r>
                        <a:rPr lang="en-GB" sz="2000" baseline="30000" dirty="0"/>
                        <a:t>rd</a:t>
                      </a:r>
                      <a:r>
                        <a:rPr lang="en-GB" sz="2000" dirty="0"/>
                        <a:t> October – Period 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777189742"/>
                  </a:ext>
                </a:extLst>
              </a:tr>
              <a:tr h="661422">
                <a:tc>
                  <a:txBody>
                    <a:bodyPr/>
                    <a:lstStyle/>
                    <a:p>
                      <a:r>
                        <a:rPr lang="en-GB" sz="2000" dirty="0"/>
                        <a:t>Monday 10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October – Period 5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204392093"/>
                  </a:ext>
                </a:extLst>
              </a:tr>
              <a:tr h="661422">
                <a:tc>
                  <a:txBody>
                    <a:bodyPr/>
                    <a:lstStyle/>
                    <a:p>
                      <a:r>
                        <a:rPr lang="en-GB" sz="2000" dirty="0"/>
                        <a:t>Tuesday 18</a:t>
                      </a:r>
                      <a:r>
                        <a:rPr lang="en-GB" sz="2000" baseline="30000" dirty="0"/>
                        <a:t>th</a:t>
                      </a:r>
                      <a:r>
                        <a:rPr lang="en-GB" sz="2000" dirty="0"/>
                        <a:t> October – Period 1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61121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69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A5E8BA-74D2-464A-AEC0-48F467A07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11BB1D-DB82-4F9F-83A1-DE8DE9177F0C}"/>
              </a:ext>
            </a:extLst>
          </p:cNvPr>
          <p:cNvSpPr txBox="1"/>
          <p:nvPr/>
        </p:nvSpPr>
        <p:spPr>
          <a:xfrm>
            <a:off x="2654934" y="1196752"/>
            <a:ext cx="4122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Y7-9 Curriculum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CAE5E-FE20-45C6-ABFE-07830ECDF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" y="1749219"/>
            <a:ext cx="9036496" cy="2432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DFAC2-DF22-46B3-839D-F89BDB571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" y="4293096"/>
            <a:ext cx="9036496" cy="22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6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BC78-F6CF-404B-88E9-11087F1C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912" y="188640"/>
            <a:ext cx="5256584" cy="1411560"/>
          </a:xfrm>
        </p:spPr>
        <p:txBody>
          <a:bodyPr>
            <a:normAutofit fontScale="90000"/>
          </a:bodyPr>
          <a:lstStyle/>
          <a:p>
            <a:r>
              <a:rPr lang="en-GB" sz="3600" b="1" u="sng" dirty="0">
                <a:cs typeface="Calibri"/>
              </a:rPr>
              <a:t>Home Learning </a:t>
            </a:r>
            <a:br>
              <a:rPr lang="en-GB" sz="3600" b="1" u="sng" dirty="0">
                <a:cs typeface="Calibri"/>
              </a:rPr>
            </a:br>
            <a:r>
              <a:rPr lang="en-GB" sz="3600" b="1" u="sng" dirty="0">
                <a:cs typeface="Calibri"/>
              </a:rPr>
              <a:t>RAW Knowledge/ Tassomai</a:t>
            </a:r>
            <a:br>
              <a:rPr lang="en-US" sz="5400" u="sng" dirty="0">
                <a:cs typeface="Calibri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101F0-C199-4E6D-A476-5616D1F13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All pupils complete homework for all of their subjects via RAW Knowledge (Retrieval at Woodlands). </a:t>
            </a: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This is a quizzing programme designed in collaboration with the people who make Tassomai, to improve pupils long term memory. It can be accessed via a computer/phone app. </a:t>
            </a:r>
          </a:p>
          <a:p>
            <a:pPr>
              <a:buFont typeface="Arial"/>
              <a:buChar char="•"/>
            </a:pPr>
            <a:r>
              <a:rPr lang="uz-Cyrl-UZ" sz="2400" dirty="0"/>
              <a:t> </a:t>
            </a:r>
            <a:r>
              <a:rPr lang="en-GB" sz="2400" dirty="0">
                <a:solidFill>
                  <a:srgbClr val="000000"/>
                </a:solidFill>
              </a:rPr>
              <a:t>Questions are </a:t>
            </a:r>
            <a:r>
              <a:rPr lang="uz-Cyrl-UZ" sz="2400" dirty="0">
                <a:solidFill>
                  <a:srgbClr val="000000"/>
                </a:solidFill>
              </a:rPr>
              <a:t>‘pitch</a:t>
            </a:r>
            <a:r>
              <a:rPr lang="en-GB" sz="2400" dirty="0">
                <a:solidFill>
                  <a:srgbClr val="000000"/>
                </a:solidFill>
              </a:rPr>
              <a:t>ed</a:t>
            </a:r>
            <a:r>
              <a:rPr lang="uz-Cyrl-UZ" sz="2400" dirty="0">
                <a:solidFill>
                  <a:srgbClr val="000000"/>
                </a:solidFill>
              </a:rPr>
              <a:t>’ to the learner.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uz-Cyrl-UZ" sz="2400" dirty="0">
                <a:solidFill>
                  <a:srgbClr val="000000"/>
                </a:solidFill>
              </a:rPr>
              <a:t>Questions are assigned a difficulty level based on all students’ performance on the question itself. </a:t>
            </a:r>
            <a:endParaRPr lang="en-GB" sz="24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/>
              <a:t>Pupils  will have three daily targets every day, one per bucket (they will receive questions from a range of subjects within each bucket): </a:t>
            </a:r>
          </a:p>
          <a:p>
            <a:pPr lvl="1"/>
            <a:r>
              <a:rPr lang="en-US" sz="2400" b="1" dirty="0">
                <a:solidFill>
                  <a:srgbClr val="00B0F0"/>
                </a:solidFill>
              </a:rPr>
              <a:t>Bucket 1- </a:t>
            </a:r>
            <a:r>
              <a:rPr lang="en-US" sz="2400" dirty="0" err="1">
                <a:solidFill>
                  <a:srgbClr val="00B0F0"/>
                </a:solidFill>
              </a:rPr>
              <a:t>Maths</a:t>
            </a:r>
            <a:r>
              <a:rPr lang="en-US" sz="2400" dirty="0">
                <a:solidFill>
                  <a:srgbClr val="00B0F0"/>
                </a:solidFill>
              </a:rPr>
              <a:t>, English</a:t>
            </a:r>
          </a:p>
          <a:p>
            <a:pPr lvl="1"/>
            <a:r>
              <a:rPr lang="en-US" sz="2400" b="1" dirty="0">
                <a:solidFill>
                  <a:srgbClr val="FF8AD8"/>
                </a:solidFill>
              </a:rPr>
              <a:t>Bucket 2- </a:t>
            </a:r>
            <a:r>
              <a:rPr lang="en-US" sz="2400" dirty="0">
                <a:solidFill>
                  <a:srgbClr val="FF8AD8"/>
                </a:solidFill>
              </a:rPr>
              <a:t>Science, Humanities, MFL</a:t>
            </a:r>
          </a:p>
          <a:p>
            <a:pPr lvl="1"/>
            <a:r>
              <a:rPr lang="en-US" sz="2400" b="1" dirty="0">
                <a:solidFill>
                  <a:srgbClr val="7030A0"/>
                </a:solidFill>
              </a:rPr>
              <a:t>Bucket 3- </a:t>
            </a:r>
            <a:r>
              <a:rPr lang="en-US" sz="2400" dirty="0">
                <a:solidFill>
                  <a:srgbClr val="7030A0"/>
                </a:solidFill>
              </a:rPr>
              <a:t>Creative Arts, Technology, Athletic Performance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Pupils need to achieve 50 points in each bucket. </a:t>
            </a:r>
          </a:p>
          <a:p>
            <a:pPr>
              <a:buFont typeface="Arial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Pupils may be set additional tasks to complete for homework by individual teachers, and this will compliment RAW Knowledge. This will be set on Microsoft Teams.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465F4-9B87-4D78-80EC-31C9A5EEA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6" y="188640"/>
            <a:ext cx="3547872" cy="7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35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0" y="1081976"/>
            <a:ext cx="8229600" cy="1143000"/>
          </a:xfrm>
        </p:spPr>
        <p:txBody>
          <a:bodyPr/>
          <a:lstStyle/>
          <a:p>
            <a:r>
              <a:rPr lang="en-GB" b="1" u="sng" dirty="0"/>
              <a:t>Assessment &amp;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10" y="2492896"/>
            <a:ext cx="8640960" cy="352839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Assessments &amp; Reports can be accessed online via PAM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Similar to Primary School model grades: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GB" i="1" dirty="0"/>
              <a:t>Working Towards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GB" i="1" dirty="0"/>
              <a:t>Expected Standard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en-GB" i="1" dirty="0"/>
              <a:t>Greater Depth</a:t>
            </a:r>
          </a:p>
          <a:p>
            <a:pPr marL="0" indent="0" fontAlgn="base">
              <a:buNone/>
            </a:pPr>
            <a:endParaRPr lang="en-GB" i="1" dirty="0"/>
          </a:p>
          <a:p>
            <a:r>
              <a:rPr lang="en-GB" dirty="0"/>
              <a:t>Focusing on what each individual knows, what they need to improve on and how that can be done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Assessed each half-term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9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90" y="1268760"/>
            <a:ext cx="8229600" cy="1143000"/>
          </a:xfrm>
        </p:spPr>
        <p:txBody>
          <a:bodyPr/>
          <a:lstStyle/>
          <a:p>
            <a:r>
              <a:rPr lang="en-GB" b="1" u="sng" dirty="0"/>
              <a:t>PAM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2DC0B2-75F6-4209-854C-F7F83BF6E6B8}"/>
              </a:ext>
            </a:extLst>
          </p:cNvPr>
          <p:cNvSpPr txBox="1">
            <a:spLocks/>
          </p:cNvSpPr>
          <p:nvPr/>
        </p:nvSpPr>
        <p:spPr>
          <a:xfrm>
            <a:off x="344090" y="2646404"/>
            <a:ext cx="8640960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Online system</a:t>
            </a:r>
          </a:p>
          <a:p>
            <a:r>
              <a:rPr lang="en-GB" dirty="0"/>
              <a:t>Login with email address provided to the school</a:t>
            </a:r>
          </a:p>
          <a:p>
            <a:r>
              <a:rPr lang="en-GB" dirty="0"/>
              <a:t>Shows timetable as well as academic performance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hlinkClick r:id="rId3"/>
              </a:rPr>
              <a:t>http://woodlandsschool.org/pam/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28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3E51A2-5C29-46C1-81E5-19CD07C4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690" y="188640"/>
            <a:ext cx="478590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latin typeface="+mn-lt"/>
              </a:rPr>
              <a:t>What is Microsoft Teams?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11A9EC-6F91-4603-90FD-F85075E00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16" y="1854181"/>
            <a:ext cx="5401421" cy="3840480"/>
          </a:xfrm>
        </p:spPr>
        <p:txBody>
          <a:bodyPr>
            <a:noAutofit/>
          </a:bodyPr>
          <a:lstStyle/>
          <a:p>
            <a:r>
              <a:rPr lang="en-GB" sz="2200" dirty="0"/>
              <a:t>The majority of pupils’ homework will be set via </a:t>
            </a:r>
            <a:r>
              <a:rPr lang="en-GB" sz="2200" dirty="0" err="1"/>
              <a:t>Tassomai</a:t>
            </a:r>
            <a:r>
              <a:rPr lang="en-GB" sz="2200" dirty="0"/>
              <a:t>.</a:t>
            </a:r>
          </a:p>
          <a:p>
            <a:r>
              <a:rPr lang="en-GB" sz="2200" dirty="0"/>
              <a:t>However, particularly in older years, pupils might be set specific homework assignment on Microsoft Teams.</a:t>
            </a:r>
          </a:p>
          <a:p>
            <a:r>
              <a:rPr lang="en-GB" sz="2200" dirty="0"/>
              <a:t>Teams can also be used to share revision resources with pupils or for classes to discuss their learning.</a:t>
            </a:r>
          </a:p>
          <a:p>
            <a:r>
              <a:rPr lang="en-GB" sz="2200" dirty="0"/>
              <a:t>You can also log into the Microsoft Teams app, using your child’s account details, to view your child’s assignments at any point.</a:t>
            </a:r>
          </a:p>
        </p:txBody>
      </p:sp>
      <p:pic>
        <p:nvPicPr>
          <p:cNvPr id="6" name="Picture 2" descr="Turn on weekly emails for parents and guardians">
            <a:extLst>
              <a:ext uri="{FF2B5EF4-FFF2-40B4-BE49-F238E27FC236}">
                <a16:creationId xmlns:a16="http://schemas.microsoft.com/office/drawing/2014/main" id="{EB26E163-8606-4C51-B663-FBC268DB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30394"/>
            <a:ext cx="2598114" cy="36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1615F4-F468-429F-8FDE-5AB14611EA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DB548F-F130-42B7-935B-913F6C11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1423" y="476672"/>
            <a:ext cx="3980324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latin typeface="+mn-lt"/>
              </a:rPr>
              <a:t>How does my child log into Microsoft Teams?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D122A-3241-417A-9BEC-0B69EF4EF7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82FC92-5FE2-4873-870C-D5A2CF12C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7614"/>
            <a:ext cx="7886700" cy="4253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/>
              <a:t>Your child may have already downloaded this as a programme on their PC/laptop. If not, they can access Teams online. To do so, they should follow these instructions: </a:t>
            </a:r>
          </a:p>
          <a:p>
            <a:pPr marL="385763" indent="-385763">
              <a:buAutoNum type="alphaLcParenR"/>
            </a:pPr>
            <a:r>
              <a:rPr lang="en-GB" sz="2400" dirty="0"/>
              <a:t>Go to </a:t>
            </a:r>
            <a:r>
              <a:rPr lang="en-GB" sz="2400" dirty="0">
                <a:hlinkClick r:id="rId3"/>
              </a:rPr>
              <a:t>https://www.office.com/</a:t>
            </a:r>
            <a:r>
              <a:rPr lang="en-GB" sz="2400" dirty="0"/>
              <a:t> (you can also find this page by searching ‘Office365’ on Google) </a:t>
            </a:r>
          </a:p>
          <a:p>
            <a:pPr marL="385763" indent="-385763">
              <a:buAutoNum type="alphaLcParenR"/>
            </a:pPr>
            <a:r>
              <a:rPr lang="en-GB" sz="2400" dirty="0"/>
              <a:t>Click on, ‘</a:t>
            </a:r>
            <a:r>
              <a:rPr lang="en-GB" sz="2400" b="1" dirty="0"/>
              <a:t>sign in</a:t>
            </a:r>
            <a:r>
              <a:rPr lang="en-GB" sz="2400" dirty="0"/>
              <a:t>.’ </a:t>
            </a:r>
          </a:p>
          <a:p>
            <a:pPr marL="385763" indent="-385763">
              <a:buAutoNum type="alphaLcParenR"/>
            </a:pPr>
            <a:r>
              <a:rPr lang="en-GB" sz="2400" dirty="0"/>
              <a:t>Sign in using your school e-mail address and password. </a:t>
            </a:r>
          </a:p>
          <a:p>
            <a:pPr marL="385763" indent="-385763">
              <a:buAutoNum type="alphaLcParenR"/>
            </a:pPr>
            <a:r>
              <a:rPr lang="en-GB" sz="2400" dirty="0"/>
              <a:t>You will be taken to the Office365 home page. On the left-hand side, you will see a column of icons. Scroll down and click on the icon that is purple with a T that looks like this: </a:t>
            </a:r>
          </a:p>
          <a:p>
            <a:pPr marL="385763" indent="-385763">
              <a:buAutoNum type="alphaLcParenR"/>
            </a:pPr>
            <a:r>
              <a:rPr lang="en-GB" sz="2400" dirty="0"/>
              <a:t>Click on, ‘</a:t>
            </a:r>
            <a:r>
              <a:rPr lang="en-GB" sz="2400" b="1" dirty="0"/>
              <a:t>use the web app instead</a:t>
            </a:r>
            <a:r>
              <a:rPr lang="en-GB" sz="2400" dirty="0"/>
              <a:t>’. </a:t>
            </a:r>
          </a:p>
          <a:p>
            <a:pPr marL="385763" indent="-385763">
              <a:buAutoNum type="alphaLcParenR"/>
            </a:pPr>
            <a:r>
              <a:rPr lang="en-GB" sz="2400" dirty="0"/>
              <a:t>You will now be logged into 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306438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998" y="836712"/>
            <a:ext cx="6285384" cy="1143000"/>
          </a:xfrm>
        </p:spPr>
        <p:txBody>
          <a:bodyPr>
            <a:normAutofit/>
          </a:bodyPr>
          <a:lstStyle/>
          <a:p>
            <a:r>
              <a:rPr lang="en-GB" b="1" u="sng" dirty="0"/>
              <a:t>Five Golden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60851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Attend every day and every lesson on time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Look smart and wear your uniform with pride</a:t>
            </a:r>
            <a:endParaRPr lang="en-GB" sz="2400" b="1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Be polite and respectful to all</a:t>
            </a:r>
            <a:endParaRPr lang="en-GB" sz="2400" b="1" dirty="0"/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Work hard and always try your best in all aspects of school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Always be equipped for learning, every day, every lesson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1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E64C6B9-F16E-4931-A009-BE1D3FC1E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201" y="332656"/>
            <a:ext cx="4284130" cy="994172"/>
          </a:xfrm>
        </p:spPr>
        <p:txBody>
          <a:bodyPr>
            <a:noAutofit/>
          </a:bodyPr>
          <a:lstStyle/>
          <a:p>
            <a:pPr algn="ctr"/>
            <a:r>
              <a:rPr lang="en-GB" sz="3200" b="1" u="sng" dirty="0">
                <a:latin typeface="+mn-lt"/>
              </a:rPr>
              <a:t>How does my child turn in their remote learning on Microsoft Teams?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2AECF-57FC-441A-A87D-F5457AB51EF6}"/>
              </a:ext>
            </a:extLst>
          </p:cNvPr>
          <p:cNvSpPr txBox="1"/>
          <p:nvPr/>
        </p:nvSpPr>
        <p:spPr>
          <a:xfrm>
            <a:off x="467544" y="2401792"/>
            <a:ext cx="80648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 dirty="0"/>
              <a:t>To watch an instructional video, click here: </a:t>
            </a:r>
            <a:r>
              <a:rPr lang="en-GB" sz="3200" dirty="0">
                <a:hlinkClick r:id="rId2"/>
              </a:rPr>
              <a:t>How to Check and Turn in Homework Assignments on Microsoft Teams</a:t>
            </a:r>
            <a:endParaRPr lang="en-GB" sz="3200" dirty="0"/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(Tutors: you don’t need to show this now – but you can click on this link when the presentation is sent out to parents/carers.)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169201-9D69-42F4-9D87-3C84F4EF0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1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65DED26-C59F-48BB-BE48-42F8B0E2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42" y="332656"/>
            <a:ext cx="4122163" cy="994172"/>
          </a:xfrm>
        </p:spPr>
        <p:txBody>
          <a:bodyPr>
            <a:noAutofit/>
          </a:bodyPr>
          <a:lstStyle/>
          <a:p>
            <a:pPr algn="ctr"/>
            <a:r>
              <a:rPr lang="en-GB" sz="2700" b="1" u="sng" dirty="0">
                <a:latin typeface="+mn-lt"/>
              </a:rPr>
              <a:t>How do I check what homework my child has on Teams?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FB166-5AB0-4F97-80D3-34B123F2A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F83FD8-C60E-4BA7-B100-CF56FABA0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9" y="1412776"/>
            <a:ext cx="3611881" cy="4401829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/>
              <a:t>You can check Teams whenever you want by logging into your child’s Teams account on a laptop, or by downloading the Teams app.</a:t>
            </a:r>
          </a:p>
          <a:p>
            <a:r>
              <a:rPr lang="en-GB" sz="8000" dirty="0"/>
              <a:t>Click on the </a:t>
            </a:r>
            <a:r>
              <a:rPr lang="en-GB" sz="8000" b="1" dirty="0"/>
              <a:t>assignments</a:t>
            </a:r>
            <a:r>
              <a:rPr lang="en-GB" sz="8000" dirty="0"/>
              <a:t> button at the bottom of the screen.</a:t>
            </a:r>
          </a:p>
          <a:p>
            <a:r>
              <a:rPr lang="en-GB" sz="8000" dirty="0"/>
              <a:t>You will see the list of the assignments set. The assignment due in soonest will appear at the top of the list.</a:t>
            </a:r>
          </a:p>
          <a:p>
            <a:r>
              <a:rPr lang="en-GB" sz="8000" dirty="0"/>
              <a:t>On the top right, click the </a:t>
            </a:r>
            <a:r>
              <a:rPr lang="en-GB" sz="8000" b="1" dirty="0"/>
              <a:t>completed</a:t>
            </a:r>
            <a:r>
              <a:rPr lang="en-GB" sz="8000" dirty="0"/>
              <a:t> button to see homework assignments that your child has completed.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156E0-33C2-43E4-9281-B617C3861A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69"/>
          <a:stretch/>
        </p:blipFill>
        <p:spPr>
          <a:xfrm>
            <a:off x="4448184" y="1977169"/>
            <a:ext cx="1844158" cy="3762103"/>
          </a:xfrm>
          <a:prstGeom prst="rect">
            <a:avLst/>
          </a:prstGeom>
        </p:spPr>
      </p:pic>
      <p:pic>
        <p:nvPicPr>
          <p:cNvPr id="8" name="Picture 2" descr="Image preview">
            <a:extLst>
              <a:ext uri="{FF2B5EF4-FFF2-40B4-BE49-F238E27FC236}">
                <a16:creationId xmlns:a16="http://schemas.microsoft.com/office/drawing/2014/main" id="{39E3E617-1BA5-4A27-B5F8-4C60B01F43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2"/>
          <a:stretch/>
        </p:blipFill>
        <p:spPr bwMode="auto">
          <a:xfrm>
            <a:off x="6723699" y="2000251"/>
            <a:ext cx="1844158" cy="37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9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1D781B-C7E8-4EDA-B5AB-81F665E2E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24981"/>
            <a:ext cx="3779252" cy="994172"/>
          </a:xfrm>
        </p:spPr>
        <p:txBody>
          <a:bodyPr>
            <a:noAutofit/>
          </a:bodyPr>
          <a:lstStyle/>
          <a:p>
            <a:pPr algn="ctr"/>
            <a:r>
              <a:rPr lang="en-GB" sz="2700" b="1" u="sng" dirty="0">
                <a:latin typeface="+mn-lt"/>
              </a:rPr>
              <a:t>How can I access the Microsoft Teams app?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3157DA-555D-48EB-A2C9-93C3B0FC1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79BC5A-8E3B-441B-8BAF-13136EC7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49" y="1340769"/>
            <a:ext cx="8306344" cy="44542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8000" b="1" dirty="0"/>
              <a:t>To log into the Microsoft Teams app:</a:t>
            </a:r>
          </a:p>
          <a:p>
            <a:r>
              <a:rPr lang="en-GB" sz="8000" dirty="0"/>
              <a:t>Go to the Apple Store or Play Store and search for Teams to download.</a:t>
            </a:r>
          </a:p>
          <a:p>
            <a:r>
              <a:rPr lang="en-GB" sz="8000" dirty="0"/>
              <a:t>Click on </a:t>
            </a:r>
            <a:r>
              <a:rPr lang="en-GB" sz="8000" b="1" dirty="0"/>
              <a:t>sign in.</a:t>
            </a:r>
          </a:p>
          <a:p>
            <a:r>
              <a:rPr lang="en-GB" sz="8000" dirty="0"/>
              <a:t>Sign in with your child’s school e-mail address e.g. </a:t>
            </a:r>
            <a:r>
              <a:rPr lang="en-GB" sz="8000" dirty="0">
                <a:hlinkClick r:id="rId3"/>
              </a:rPr>
              <a:t>21robertse@woodlandsschool.essex.sch.uk</a:t>
            </a:r>
            <a:r>
              <a:rPr lang="en-GB" sz="8000" dirty="0"/>
              <a:t> </a:t>
            </a:r>
          </a:p>
          <a:p>
            <a:r>
              <a:rPr lang="en-GB" sz="8000" dirty="0"/>
              <a:t>You will be redirected to the RM Unify page, where you will need to enter your child’s school password. This is the password they use on the school computers.</a:t>
            </a:r>
          </a:p>
          <a:p>
            <a:pPr marL="0" indent="0">
              <a:buNone/>
            </a:pPr>
            <a:r>
              <a:rPr lang="en-GB" sz="8000" b="1" dirty="0"/>
              <a:t>To turn off notifications from Microsoft Teams:</a:t>
            </a:r>
          </a:p>
          <a:p>
            <a:r>
              <a:rPr lang="en-GB" sz="8000" dirty="0"/>
              <a:t>Click on the symbol in the top-left that looks like this (it may have a different letter in the middle of the circle): </a:t>
            </a:r>
          </a:p>
          <a:p>
            <a:r>
              <a:rPr lang="en-GB" sz="8000" dirty="0"/>
              <a:t>Click on </a:t>
            </a:r>
            <a:r>
              <a:rPr lang="en-GB" sz="8000" b="1" dirty="0"/>
              <a:t>notifications</a:t>
            </a:r>
            <a:r>
              <a:rPr lang="en-GB" sz="8000" dirty="0"/>
              <a:t>.</a:t>
            </a:r>
          </a:p>
          <a:p>
            <a:r>
              <a:rPr lang="en-GB" sz="8000" dirty="0"/>
              <a:t>Click on </a:t>
            </a:r>
            <a:r>
              <a:rPr lang="en-GB" sz="8000" b="1" dirty="0"/>
              <a:t>general activity.</a:t>
            </a:r>
          </a:p>
          <a:p>
            <a:r>
              <a:rPr lang="en-GB" sz="8000" dirty="0"/>
              <a:t>You can decide to turn Teams’ notifications on or off.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372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D358B-1F7E-413C-AACB-A4386091F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ED43ED5-E12A-43BD-8331-F57FAD945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251" y="132101"/>
            <a:ext cx="4335236" cy="862625"/>
          </a:xfrm>
        </p:spPr>
        <p:txBody>
          <a:bodyPr/>
          <a:lstStyle/>
          <a:p>
            <a:pPr algn="ctr"/>
            <a:r>
              <a:rPr lang="en-GB" b="1" u="sng" dirty="0">
                <a:latin typeface="+mn-lt"/>
              </a:rPr>
              <a:t>Further Support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351AEC-8DA8-4796-9540-E1119A83C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165" y="1772816"/>
            <a:ext cx="8556172" cy="4896544"/>
          </a:xfrm>
        </p:spPr>
        <p:txBody>
          <a:bodyPr>
            <a:normAutofit/>
          </a:bodyPr>
          <a:lstStyle/>
          <a:p>
            <a:r>
              <a:rPr lang="en-GB" sz="2400" dirty="0"/>
              <a:t>If your child does not have a laptop/tablet/PC to work from at home, the school can loan a device. E-mail </a:t>
            </a:r>
            <a:r>
              <a:rPr lang="en-GB" sz="2400" dirty="0">
                <a:hlinkClick r:id="rId3"/>
              </a:rPr>
              <a:t>ero@woodlandsschool.essex.sch.uk</a:t>
            </a:r>
            <a:r>
              <a:rPr lang="en-GB" sz="2400" dirty="0"/>
              <a:t>  if you did not complete the survey sent out.</a:t>
            </a:r>
          </a:p>
          <a:p>
            <a:r>
              <a:rPr lang="en-GB" sz="2400" dirty="0"/>
              <a:t>If you have technical issues, please e-mail </a:t>
            </a:r>
            <a:r>
              <a:rPr lang="en-GB" sz="2400" dirty="0">
                <a:hlinkClick r:id="rId3"/>
              </a:rPr>
              <a:t>ero@woodlandsschool.essex.sch.uk</a:t>
            </a:r>
            <a:endParaRPr lang="en-GB" sz="2400" dirty="0"/>
          </a:p>
          <a:p>
            <a:r>
              <a:rPr lang="en-GB" sz="2400" dirty="0"/>
              <a:t>To watch an instructional video, click here: </a:t>
            </a:r>
            <a:r>
              <a:rPr lang="en-GB" sz="2400" dirty="0">
                <a:hlinkClick r:id="rId4"/>
              </a:rPr>
              <a:t>How to Check and Turn in Homework Assignments on Microsoft Teams</a:t>
            </a:r>
            <a:endParaRPr lang="en-GB" sz="2400" dirty="0"/>
          </a:p>
          <a:p>
            <a:r>
              <a:rPr lang="en-GB" sz="2400" dirty="0"/>
              <a:t>To find out how to download Microsoft Office for free, click here: </a:t>
            </a:r>
            <a:r>
              <a:rPr lang="en-GB" sz="2400" dirty="0">
                <a:hlinkClick r:id="rId5"/>
              </a:rPr>
              <a:t>How to Downloads Microsoft Office for Free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4221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778098"/>
          </a:xfrm>
        </p:spPr>
        <p:txBody>
          <a:bodyPr/>
          <a:lstStyle/>
          <a:p>
            <a:r>
              <a:rPr lang="en-GB" b="1" u="sng" dirty="0"/>
              <a:t>Anti-Bullying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296"/>
            <a:ext cx="3826768" cy="240486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No bullying of any kind will be tolerated</a:t>
            </a:r>
          </a:p>
          <a:p>
            <a:r>
              <a:rPr lang="en-GB" dirty="0"/>
              <a:t>We have an Anti-Bullying </a:t>
            </a:r>
            <a:r>
              <a:rPr lang="en-GB" dirty="0" err="1"/>
              <a:t>Textline</a:t>
            </a:r>
            <a:endParaRPr lang="en-GB" dirty="0"/>
          </a:p>
          <a:p>
            <a:r>
              <a:rPr lang="en-GB" dirty="0"/>
              <a:t>Reported to Head of Year</a:t>
            </a:r>
          </a:p>
          <a:p>
            <a:r>
              <a:rPr lang="en-GB" dirty="0"/>
              <a:t>Action taken</a:t>
            </a:r>
          </a:p>
          <a:p>
            <a:r>
              <a:rPr lang="en-GB" dirty="0"/>
              <a:t>07519361717 – Text line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96136"/>
            <a:ext cx="42005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00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778098"/>
          </a:xfrm>
        </p:spPr>
        <p:txBody>
          <a:bodyPr/>
          <a:lstStyle/>
          <a:p>
            <a:r>
              <a:rPr lang="en-GB" b="1" u="sng" dirty="0"/>
              <a:t>Attendance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4296"/>
            <a:ext cx="8363272" cy="3556992"/>
          </a:xfrm>
        </p:spPr>
        <p:txBody>
          <a:bodyPr>
            <a:normAutofit/>
          </a:bodyPr>
          <a:lstStyle/>
          <a:p>
            <a:r>
              <a:rPr lang="en-GB" sz="2200" dirty="0"/>
              <a:t>Attendance and punctuality have a high profile at Woodlands</a:t>
            </a:r>
          </a:p>
          <a:p>
            <a:r>
              <a:rPr lang="en-GB" sz="2200" dirty="0"/>
              <a:t>Expectation for pupils to attend every available session</a:t>
            </a:r>
          </a:p>
          <a:p>
            <a:r>
              <a:rPr lang="en-GB" sz="2200" dirty="0"/>
              <a:t>Attainment strongly linked to attendance, 1 days absence equates to 5 hours of lost learning </a:t>
            </a:r>
          </a:p>
          <a:p>
            <a:r>
              <a:rPr lang="en-GB" sz="2200" dirty="0"/>
              <a:t>We work collaboratively with parents/carers to remove any barriers to learning</a:t>
            </a:r>
          </a:p>
          <a:p>
            <a:r>
              <a:rPr lang="en-GB" sz="2200" dirty="0"/>
              <a:t>We also work with the local authority and partners where necessary</a:t>
            </a:r>
          </a:p>
          <a:p>
            <a:r>
              <a:rPr lang="en-GB" sz="2200" dirty="0"/>
              <a:t>Routine medical appointments should be made outside of school hours</a:t>
            </a:r>
          </a:p>
          <a:p>
            <a:endParaRPr lang="en-GB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3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36254" y="257426"/>
            <a:ext cx="6768194" cy="8469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GB" b="1" dirty="0"/>
            </a:br>
            <a:br>
              <a:rPr lang="en-GB" b="1" dirty="0"/>
            </a:br>
            <a:br>
              <a:rPr lang="en-GB" b="1" dirty="0"/>
            </a:br>
            <a:r>
              <a:rPr lang="en-GB" b="1" dirty="0"/>
              <a:t>Safeguarding at Woodlands</a:t>
            </a:r>
            <a:br>
              <a:rPr lang="en-GB" dirty="0"/>
            </a:br>
            <a:r>
              <a:rPr lang="en-GB" dirty="0"/>
              <a:t> </a:t>
            </a:r>
            <a:br>
              <a:rPr lang="en-GB" dirty="0"/>
            </a:b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14" y="3885637"/>
            <a:ext cx="1180175" cy="17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17" y="3885638"/>
            <a:ext cx="1049303" cy="17196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634061" y="4474677"/>
            <a:ext cx="10574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r>
              <a:rPr lang="en-GB" sz="1600" b="1" dirty="0"/>
              <a:t>The Safeguarding Team are located in the library (glass office)/ DRi office opposite Pupil Services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053498" y="1052736"/>
            <a:ext cx="5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01258" y="4096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 descr="C:\Users\HTu\AppData\Local\Microsoft\Windows\Temporary Internet Files\Content.Outlook\P6BEZ0R8\Donna Ma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32" y="3931420"/>
            <a:ext cx="972107" cy="16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6" y="257427"/>
            <a:ext cx="1550194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8233" y="2546425"/>
            <a:ext cx="1383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Mr Riste</a:t>
            </a:r>
          </a:p>
          <a:p>
            <a:r>
              <a:rPr lang="en-GB" sz="1200" b="1" dirty="0"/>
              <a:t>Assistant Headteacher</a:t>
            </a:r>
          </a:p>
          <a:p>
            <a:r>
              <a:rPr lang="en-GB" sz="1200" b="1" dirty="0"/>
              <a:t>Designated Safeguarding Lead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53010" y="2204864"/>
            <a:ext cx="8541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25759" y="2443352"/>
            <a:ext cx="1276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b="1" dirty="0"/>
          </a:p>
          <a:p>
            <a:r>
              <a:rPr lang="en-GB" sz="1100" b="1" dirty="0"/>
              <a:t>Luka Atkinson</a:t>
            </a:r>
          </a:p>
          <a:p>
            <a:r>
              <a:rPr lang="en-GB" sz="1100" b="1" dirty="0"/>
              <a:t>Deputy Designated Safeguarding Lead</a:t>
            </a:r>
          </a:p>
          <a:p>
            <a:r>
              <a:rPr lang="en-GB" sz="1100" b="1" dirty="0"/>
              <a:t>Year 7, LAC, Head of transition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23116" y="2546425"/>
            <a:ext cx="1242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Donna May</a:t>
            </a:r>
          </a:p>
          <a:p>
            <a:r>
              <a:rPr lang="en-GB" sz="1200" b="1" dirty="0"/>
              <a:t>Deputy Designated</a:t>
            </a:r>
          </a:p>
          <a:p>
            <a:r>
              <a:rPr lang="en-GB" sz="1200" b="1" dirty="0"/>
              <a:t>Safeguarding Lead</a:t>
            </a:r>
          </a:p>
          <a:p>
            <a:r>
              <a:rPr lang="en-GB" sz="1200" b="1" dirty="0"/>
              <a:t>Years  10 and 11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17938" y="2546425"/>
            <a:ext cx="1550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Janet Clarke</a:t>
            </a:r>
          </a:p>
          <a:p>
            <a:r>
              <a:rPr lang="en-GB" sz="1200" b="1" dirty="0"/>
              <a:t>Deputy Designated Safeguarding Lead</a:t>
            </a:r>
          </a:p>
          <a:p>
            <a:r>
              <a:rPr lang="en-GB" sz="1200" b="1" dirty="0"/>
              <a:t>Years 8 and 9</a:t>
            </a:r>
          </a:p>
        </p:txBody>
      </p:sp>
      <p:pic>
        <p:nvPicPr>
          <p:cNvPr id="3" name="Picture 2" descr="Dominic Rist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3" y="3851737"/>
            <a:ext cx="1049303" cy="171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8C0268E-47AF-3B2B-39E1-6081C32B80BD}"/>
              </a:ext>
            </a:extLst>
          </p:cNvPr>
          <p:cNvSpPr/>
          <p:nvPr/>
        </p:nvSpPr>
        <p:spPr>
          <a:xfrm>
            <a:off x="5701605" y="855976"/>
            <a:ext cx="3305084" cy="2995454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 will: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Listen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all worries or concerns seriously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non-judgmental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Support you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Never keep a secret, but always act in your best interests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Consider your wishes and feelings</a:t>
            </a:r>
            <a:endParaRPr lang="en-GB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995DC0-82E6-A9EE-296F-A05632051A8D}"/>
              </a:ext>
            </a:extLst>
          </p:cNvPr>
          <p:cNvSpPr txBox="1"/>
          <p:nvPr/>
        </p:nvSpPr>
        <p:spPr>
          <a:xfrm>
            <a:off x="5701605" y="4059180"/>
            <a:ext cx="3305084" cy="1200329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Why? </a:t>
            </a:r>
          </a:p>
          <a:p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 relationships based on respect, friendship, tolerance and kindness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7CE7A1-11AD-B499-6FF1-7922FD876DDE}"/>
              </a:ext>
            </a:extLst>
          </p:cNvPr>
          <p:cNvSpPr txBox="1"/>
          <p:nvPr/>
        </p:nvSpPr>
        <p:spPr>
          <a:xfrm>
            <a:off x="174756" y="837755"/>
            <a:ext cx="5381843" cy="156966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To safeguard our whole community, we do not tolerate: 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Bullying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Any form of abuse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Any form of harassment 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Making someone feel uncomfortable</a:t>
            </a:r>
          </a:p>
          <a:p>
            <a:pPr marL="342900" indent="-342900">
              <a:buFontTx/>
              <a:buChar char="-"/>
            </a:pPr>
            <a:r>
              <a:rPr lang="en-US" sz="1600" dirty="0"/>
              <a:t>The sending of hurtful or unwanted messages/ images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CD7458-7EF5-D8E5-3C8E-C26D86CB9F41}"/>
              </a:ext>
            </a:extLst>
          </p:cNvPr>
          <p:cNvSpPr/>
          <p:nvPr/>
        </p:nvSpPr>
        <p:spPr>
          <a:xfrm>
            <a:off x="174756" y="6035048"/>
            <a:ext cx="8750169" cy="638175"/>
          </a:xfrm>
          <a:prstGeom prst="rect">
            <a:avLst/>
          </a:prstGeom>
          <a:solidFill>
            <a:schemeClr val="bg1"/>
          </a:solidFill>
          <a:ln w="5715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Speak out – Report to any member of staff. Everyone’s responsibility. All staff duty of care. </a:t>
            </a:r>
            <a:endParaRPr lang="en-GB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3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68313"/>
          </a:xfrm>
        </p:spPr>
        <p:txBody>
          <a:bodyPr/>
          <a:lstStyle/>
          <a:p>
            <a:r>
              <a:rPr lang="en-GB" b="1" u="sng" dirty="0"/>
              <a:t>Top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9172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Follow the Woodlands Way</a:t>
            </a:r>
          </a:p>
          <a:p>
            <a:endParaRPr lang="en-GB" dirty="0"/>
          </a:p>
          <a:p>
            <a:r>
              <a:rPr lang="en-GB" dirty="0"/>
              <a:t>Smile and be friendly </a:t>
            </a:r>
          </a:p>
          <a:p>
            <a:endParaRPr lang="en-GB" dirty="0"/>
          </a:p>
          <a:p>
            <a:r>
              <a:rPr lang="en-GB" dirty="0"/>
              <a:t>Make new friends </a:t>
            </a:r>
          </a:p>
          <a:p>
            <a:endParaRPr lang="en-GB" dirty="0"/>
          </a:p>
          <a:p>
            <a:r>
              <a:rPr lang="en-GB" dirty="0"/>
              <a:t>Be positive </a:t>
            </a:r>
          </a:p>
          <a:p>
            <a:endParaRPr lang="en-GB" dirty="0"/>
          </a:p>
          <a:p>
            <a:r>
              <a:rPr lang="en-GB" dirty="0"/>
              <a:t>Be smart and prepared</a:t>
            </a:r>
          </a:p>
          <a:p>
            <a:endParaRPr lang="en-GB" dirty="0"/>
          </a:p>
          <a:p>
            <a:r>
              <a:rPr lang="en-GB" dirty="0"/>
              <a:t>Take up all opportunities open to you </a:t>
            </a:r>
          </a:p>
          <a:p>
            <a:endParaRPr lang="en-GB" dirty="0"/>
          </a:p>
          <a:p>
            <a:r>
              <a:rPr lang="en-GB" dirty="0"/>
              <a:t>Just relax and be yourself!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212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755729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1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502" y="1916832"/>
            <a:ext cx="4040188" cy="639762"/>
          </a:xfrm>
        </p:spPr>
        <p:txBody>
          <a:bodyPr/>
          <a:lstStyle/>
          <a:p>
            <a:r>
              <a:rPr lang="en-GB" dirty="0"/>
              <a:t>Jewellery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7" y="2420889"/>
            <a:ext cx="4040188" cy="1800200"/>
          </a:xfrm>
        </p:spPr>
        <p:txBody>
          <a:bodyPr/>
          <a:lstStyle/>
          <a:p>
            <a:r>
              <a:rPr lang="en-GB" sz="1800" dirty="0"/>
              <a:t>One pair of plain studs </a:t>
            </a:r>
          </a:p>
          <a:p>
            <a:r>
              <a:rPr lang="en-GB" sz="1800" dirty="0"/>
              <a:t>Small </a:t>
            </a:r>
          </a:p>
          <a:p>
            <a:r>
              <a:rPr lang="en-GB" sz="1800" dirty="0"/>
              <a:t>Metal (Gold or Silver)</a:t>
            </a:r>
          </a:p>
          <a:p>
            <a:r>
              <a:rPr lang="en-GB" sz="1800" dirty="0"/>
              <a:t>Nothing valuable </a:t>
            </a:r>
          </a:p>
          <a:p>
            <a:r>
              <a:rPr lang="en-GB" sz="1800" dirty="0"/>
              <a:t>No other jewellery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3720" y="4077072"/>
            <a:ext cx="4041775" cy="639762"/>
          </a:xfrm>
        </p:spPr>
        <p:txBody>
          <a:bodyPr/>
          <a:lstStyle/>
          <a:p>
            <a:r>
              <a:rPr lang="en-GB" dirty="0"/>
              <a:t>School Shoes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490" y="4725145"/>
            <a:ext cx="4041775" cy="1872208"/>
          </a:xfrm>
        </p:spPr>
        <p:txBody>
          <a:bodyPr/>
          <a:lstStyle/>
          <a:p>
            <a:r>
              <a:rPr lang="en-GB" sz="1800" dirty="0"/>
              <a:t>THEY MUST BE SENSIBLE BLACK LEATHER SHOES. </a:t>
            </a:r>
          </a:p>
          <a:p>
            <a:r>
              <a:rPr lang="en-GB" sz="1800" dirty="0"/>
              <a:t>No trainers</a:t>
            </a:r>
          </a:p>
          <a:p>
            <a:r>
              <a:rPr lang="en-GB" sz="1800" dirty="0"/>
              <a:t>No canvass</a:t>
            </a:r>
          </a:p>
          <a:p>
            <a:r>
              <a:rPr lang="en-GB" sz="1800" dirty="0"/>
              <a:t>No Boots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3024336" cy="1143000"/>
          </a:xfrm>
        </p:spPr>
        <p:txBody>
          <a:bodyPr/>
          <a:lstStyle/>
          <a:p>
            <a:r>
              <a:rPr lang="en-GB" b="1" u="sng" dirty="0"/>
              <a:t>Uniform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851" y="476672"/>
            <a:ext cx="4273590" cy="610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8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193" y="2060848"/>
            <a:ext cx="4040188" cy="639762"/>
          </a:xfrm>
        </p:spPr>
        <p:txBody>
          <a:bodyPr/>
          <a:lstStyle/>
          <a:p>
            <a:r>
              <a:rPr lang="en-GB" dirty="0"/>
              <a:t>Hair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2708921"/>
            <a:ext cx="4040188" cy="17281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 shaved patterns </a:t>
            </a:r>
          </a:p>
          <a:p>
            <a:r>
              <a:rPr lang="en-GB" dirty="0"/>
              <a:t>No tramlines </a:t>
            </a:r>
          </a:p>
          <a:p>
            <a:r>
              <a:rPr lang="en-GB" dirty="0"/>
              <a:t>No extreme colours </a:t>
            </a:r>
          </a:p>
          <a:p>
            <a:r>
              <a:rPr lang="en-GB" dirty="0"/>
              <a:t>No extreme styles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04" y="4365104"/>
            <a:ext cx="4041775" cy="639762"/>
          </a:xfrm>
        </p:spPr>
        <p:txBody>
          <a:bodyPr/>
          <a:lstStyle/>
          <a:p>
            <a:r>
              <a:rPr lang="en-GB" dirty="0"/>
              <a:t>Make up/ Nail Polish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527" y="5229200"/>
            <a:ext cx="4041775" cy="1296143"/>
          </a:xfrm>
        </p:spPr>
        <p:txBody>
          <a:bodyPr/>
          <a:lstStyle/>
          <a:p>
            <a:r>
              <a:rPr lang="en-GB" dirty="0"/>
              <a:t>NO MAKE-UP/NAIL VARNISH  TO BE WORN BY YEAR 7’S</a:t>
            </a:r>
          </a:p>
          <a:p>
            <a:r>
              <a:rPr lang="en-GB" dirty="0"/>
              <a:t>Tutor will check </a:t>
            </a:r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2664296" cy="1143000"/>
          </a:xfrm>
        </p:spPr>
        <p:txBody>
          <a:bodyPr/>
          <a:lstStyle/>
          <a:p>
            <a:r>
              <a:rPr lang="en-GB" b="1" u="sng" dirty="0"/>
              <a:t>Uniform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47" y="908720"/>
            <a:ext cx="4040617" cy="568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28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Devices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Mobile Phones &amp; </a:t>
            </a:r>
            <a:r>
              <a:rPr lang="en-US" b="1" dirty="0" err="1"/>
              <a:t>Airpods</a:t>
            </a:r>
            <a:r>
              <a:rPr lang="en-US" b="1" dirty="0"/>
              <a:t>/ Headphones:</a:t>
            </a:r>
            <a:endParaRPr lang="en-GB" b="1" dirty="0"/>
          </a:p>
          <a:p>
            <a:pPr marL="0" indent="0">
              <a:buNone/>
            </a:pPr>
            <a:r>
              <a:rPr lang="en-US" b="1" dirty="0"/>
              <a:t> </a:t>
            </a:r>
            <a:endParaRPr lang="en-GB" dirty="0"/>
          </a:p>
          <a:p>
            <a:r>
              <a:rPr lang="en-US" dirty="0"/>
              <a:t>The use of mobile phones/ </a:t>
            </a:r>
            <a:r>
              <a:rPr lang="en-US" dirty="0" err="1"/>
              <a:t>airpods</a:t>
            </a:r>
            <a:r>
              <a:rPr lang="en-US" dirty="0"/>
              <a:t>/ headphones are not permitted inside the school building. Devices can be used outside in pupils’ free time only.</a:t>
            </a:r>
            <a:endParaRPr lang="en-GB" dirty="0"/>
          </a:p>
          <a:p>
            <a:r>
              <a:rPr lang="en-US" dirty="0"/>
              <a:t>They should not be visible in blazer top pockets during lessons or lesson changeover.</a:t>
            </a:r>
            <a:endParaRPr lang="en-GB" dirty="0"/>
          </a:p>
          <a:p>
            <a:r>
              <a:rPr lang="en-US" dirty="0"/>
              <a:t>During PE lessons, pupils may place valuables in the </a:t>
            </a:r>
            <a:r>
              <a:rPr lang="en-US" b="1" dirty="0"/>
              <a:t>safety box </a:t>
            </a:r>
            <a:r>
              <a:rPr lang="en-US" dirty="0"/>
              <a:t>and are not to leave items unattended in the changing rooms.</a:t>
            </a:r>
            <a:endParaRPr lang="en-GB" dirty="0"/>
          </a:p>
          <a:p>
            <a:r>
              <a:rPr lang="en-US" b="1" dirty="0"/>
              <a:t>The school cannot be responsible for the loss or damage to mobile phones/ </a:t>
            </a:r>
            <a:r>
              <a:rPr lang="en-US" b="1" dirty="0" err="1"/>
              <a:t>airpods</a:t>
            </a:r>
            <a:r>
              <a:rPr lang="en-US" b="1" dirty="0"/>
              <a:t> or headphones.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48" y="644915"/>
            <a:ext cx="17748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47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44214"/>
            <a:ext cx="8229600" cy="1143000"/>
          </a:xfrm>
        </p:spPr>
        <p:txBody>
          <a:bodyPr/>
          <a:lstStyle/>
          <a:p>
            <a:r>
              <a:rPr lang="en-GB" b="1" u="sng" dirty="0"/>
              <a:t>Daily Equipment/School Bag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99065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Pens </a:t>
            </a:r>
          </a:p>
          <a:p>
            <a:r>
              <a:rPr lang="en-GB" dirty="0"/>
              <a:t>Pencils </a:t>
            </a:r>
          </a:p>
          <a:p>
            <a:r>
              <a:rPr lang="en-GB" dirty="0"/>
              <a:t>Ruler </a:t>
            </a:r>
          </a:p>
          <a:p>
            <a:r>
              <a:rPr lang="en-GB" dirty="0"/>
              <a:t>Scientific calculator </a:t>
            </a:r>
          </a:p>
          <a:p>
            <a:r>
              <a:rPr lang="en-GB" dirty="0"/>
              <a:t>Reading book</a:t>
            </a:r>
          </a:p>
          <a:p>
            <a:r>
              <a:rPr lang="en-GB" dirty="0"/>
              <a:t>Sharpener/Rubber </a:t>
            </a:r>
          </a:p>
          <a:p>
            <a:r>
              <a:rPr lang="en-GB" dirty="0"/>
              <a:t>Glue Stick (optional)</a:t>
            </a:r>
          </a:p>
          <a:p>
            <a:r>
              <a:rPr lang="en-GB" dirty="0"/>
              <a:t>Highlighter (optional)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5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GB" b="1" u="sng" dirty="0"/>
              <a:t>Lockers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396044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One for everyone if wanted</a:t>
            </a:r>
          </a:p>
          <a:p>
            <a:r>
              <a:rPr lang="en-GB" dirty="0"/>
              <a:t>Secure</a:t>
            </a:r>
          </a:p>
          <a:p>
            <a:r>
              <a:rPr lang="en-GB" dirty="0"/>
              <a:t>Must bring own padlock</a:t>
            </a:r>
          </a:p>
          <a:p>
            <a:r>
              <a:rPr lang="en-GB" dirty="0"/>
              <a:t>Don’t have to carry everything all day</a:t>
            </a:r>
          </a:p>
          <a:p>
            <a:r>
              <a:rPr lang="en-GB" dirty="0"/>
              <a:t>£5.00 annual charge payable via ParentMail</a:t>
            </a:r>
          </a:p>
          <a:p>
            <a:r>
              <a:rPr lang="en-GB" dirty="0"/>
              <a:t>Must be emptied and padlock removed at the end of each year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1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GB" b="1" u="sng" dirty="0"/>
              <a:t>Cashless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Thumb image</a:t>
            </a:r>
          </a:p>
          <a:p>
            <a:r>
              <a:rPr lang="en-GB" dirty="0"/>
              <a:t>Used in the canteen (Atrium)</a:t>
            </a:r>
          </a:p>
          <a:p>
            <a:r>
              <a:rPr lang="en-GB" b="1" dirty="0"/>
              <a:t>£5.00 limit per day unless you set otherwise</a:t>
            </a:r>
          </a:p>
          <a:p>
            <a:r>
              <a:rPr lang="en-GB" dirty="0"/>
              <a:t>Pay for food and drinks using thumb image</a:t>
            </a:r>
          </a:p>
          <a:p>
            <a:r>
              <a:rPr lang="en-GB" dirty="0"/>
              <a:t>Parents/carers can see via ParentMail what has been purchased – Not lots of cakes!</a:t>
            </a:r>
          </a:p>
          <a:p>
            <a:r>
              <a:rPr lang="en-GB" dirty="0"/>
              <a:t>Topped up by parents/carers using ParentMail</a:t>
            </a:r>
          </a:p>
          <a:p>
            <a:r>
              <a:rPr lang="en-GB" dirty="0"/>
              <a:t>Packed lunch in atrium</a:t>
            </a:r>
          </a:p>
          <a:p>
            <a:r>
              <a:rPr lang="en-GB" dirty="0"/>
              <a:t>Supervised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34082"/>
          </a:xfrm>
        </p:spPr>
        <p:txBody>
          <a:bodyPr>
            <a:noAutofit/>
          </a:bodyPr>
          <a:lstStyle/>
          <a:p>
            <a:r>
              <a:rPr lang="en-GB" b="1" u="sng" dirty="0"/>
              <a:t>Our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3528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sz="1800" b="1" dirty="0"/>
              <a:t>8.40am – Onsite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b="1" dirty="0"/>
              <a:t>8.45am - 9.00am Tutor period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dirty="0"/>
              <a:t>9.00am - 10.00am Lesson 1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10.00am - 11.00am Lesson 2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11.00am - 11.20am Break time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dirty="0"/>
              <a:t>11.20am - 12.20pm Lesson 3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12.20pm - 1.20pm Lesson 4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1.20pm - 2.00pm Lunchtime</a:t>
            </a:r>
          </a:p>
          <a:p>
            <a:pPr marL="0" indent="0">
              <a:buNone/>
            </a:pPr>
            <a:endParaRPr lang="en-GB" sz="1800" b="1" dirty="0"/>
          </a:p>
          <a:p>
            <a:r>
              <a:rPr lang="en-GB" sz="1800" dirty="0"/>
              <a:t>2.00pm - 3.00pm Lesson 5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b="1" dirty="0"/>
              <a:t>3.00pm End of school day (extra curricular or period 6 begins)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537"/>
            <a:ext cx="412216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27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19507</TotalTime>
  <Words>1946</Words>
  <Application>Microsoft Office PowerPoint</Application>
  <PresentationFormat>On-screen Show (4:3)</PresentationFormat>
  <Paragraphs>253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PowerPoint Presentation</vt:lpstr>
      <vt:lpstr>Five Golden Rules</vt:lpstr>
      <vt:lpstr>Uniform</vt:lpstr>
      <vt:lpstr>Uniform</vt:lpstr>
      <vt:lpstr>Electronic Devices</vt:lpstr>
      <vt:lpstr>Daily Equipment/School Bag</vt:lpstr>
      <vt:lpstr>Lockers</vt:lpstr>
      <vt:lpstr>Cashless System</vt:lpstr>
      <vt:lpstr>Our School Day</vt:lpstr>
      <vt:lpstr>Late Detention</vt:lpstr>
      <vt:lpstr>ePraise Reward System</vt:lpstr>
      <vt:lpstr>House System</vt:lpstr>
      <vt:lpstr>Literacy: DEAR time</vt:lpstr>
      <vt:lpstr>PowerPoint Presentation</vt:lpstr>
      <vt:lpstr>Home Learning  RAW Knowledge/ Tassomai </vt:lpstr>
      <vt:lpstr>Assessment &amp; Reporting</vt:lpstr>
      <vt:lpstr>PAM</vt:lpstr>
      <vt:lpstr>What is Microsoft Teams?</vt:lpstr>
      <vt:lpstr>How does my child log into Microsoft Teams? </vt:lpstr>
      <vt:lpstr>How does my child turn in their remote learning on Microsoft Teams?</vt:lpstr>
      <vt:lpstr>How do I check what homework my child has on Teams?</vt:lpstr>
      <vt:lpstr>How can I access the Microsoft Teams app?</vt:lpstr>
      <vt:lpstr>Further Support</vt:lpstr>
      <vt:lpstr>Anti-Bullying</vt:lpstr>
      <vt:lpstr>Attendance</vt:lpstr>
      <vt:lpstr>   Safeguarding at Woodlands   </vt:lpstr>
      <vt:lpstr>Top Tips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Day</dc:title>
  <dc:creator>NWR</dc:creator>
  <cp:lastModifiedBy>Mrs L Purser</cp:lastModifiedBy>
  <cp:revision>69</cp:revision>
  <cp:lastPrinted>2022-06-13T06:55:48Z</cp:lastPrinted>
  <dcterms:created xsi:type="dcterms:W3CDTF">2019-05-22T13:27:08Z</dcterms:created>
  <dcterms:modified xsi:type="dcterms:W3CDTF">2022-06-28T11:44:46Z</dcterms:modified>
</cp:coreProperties>
</file>